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680" r:id="rId3"/>
    <p:sldId id="258" r:id="rId4"/>
    <p:sldId id="259" r:id="rId5"/>
    <p:sldId id="260" r:id="rId6"/>
    <p:sldId id="261" r:id="rId7"/>
    <p:sldId id="746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745" r:id="rId16"/>
    <p:sldId id="74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/>
    <p:restoredTop sz="88801"/>
  </p:normalViewPr>
  <p:slideViewPr>
    <p:cSldViewPr snapToGrid="0" snapToObjects="1">
      <p:cViewPr varScale="1">
        <p:scale>
          <a:sx n="137" d="100"/>
          <a:sy n="137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DA2C2-90DB-9E4F-9284-CF3B1CE30EDF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DDD84-95D2-464C-9C3C-94D6A1DB7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48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PASS1A metabolomics release 2.0 and it has 205 datasets, It’s different than </a:t>
            </a:r>
            <a:r>
              <a:rPr lang="en-US" dirty="0" err="1"/>
              <a:t>RNASEq</a:t>
            </a:r>
            <a:r>
              <a:rPr lang="en-US" dirty="0"/>
              <a:t>, it’s much more complex.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There’s 6 sites here, if we had </a:t>
            </a:r>
            <a:r>
              <a:rPr lang="en-US" dirty="0" err="1"/>
              <a:t>RNASEq</a:t>
            </a:r>
            <a:r>
              <a:rPr lang="en-US" dirty="0"/>
              <a:t> from 6 sites, then we wouldn’t have 205 datasets.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-The Datasets are split up by all sorts of variables, different platforms, different sites, different technologies, named or unnamed</a:t>
            </a:r>
          </a:p>
          <a:p>
            <a:r>
              <a:rPr lang="en-US" dirty="0"/>
              <a:t>-You can think of this as a 6 Dimension annotation</a:t>
            </a:r>
          </a:p>
          <a:p>
            <a:r>
              <a:rPr lang="en-US" dirty="0"/>
              <a:t>-At the bottom here, you can actually see a distribution if # of metabolites and # of samples, so you can really get a sense as to where these samples and metabolites </a:t>
            </a:r>
            <a:r>
              <a:rPr lang="en-US" dirty="0" err="1"/>
              <a:t>consentrate</a:t>
            </a:r>
            <a:r>
              <a:rPr lang="en-US" dirty="0"/>
              <a:t>.</a:t>
            </a:r>
          </a:p>
          <a:p>
            <a:r>
              <a:rPr lang="en-US" dirty="0"/>
              <a:t>-Today, we are going to look at </a:t>
            </a:r>
            <a:r>
              <a:rPr lang="en-US" dirty="0" err="1"/>
              <a:t>comparions</a:t>
            </a:r>
            <a:r>
              <a:rPr lang="en-US" dirty="0"/>
              <a:t> between these </a:t>
            </a:r>
            <a:r>
              <a:rPr lang="en-US" dirty="0" err="1"/>
              <a:t>datsets</a:t>
            </a:r>
            <a:r>
              <a:rPr lang="en-US" dirty="0"/>
              <a:t>.</a:t>
            </a:r>
          </a:p>
          <a:p>
            <a:r>
              <a:rPr lang="en-US" dirty="0"/>
              <a:t>-We’re </a:t>
            </a:r>
            <a:r>
              <a:rPr lang="en-US" dirty="0" err="1"/>
              <a:t>gonna</a:t>
            </a:r>
            <a:r>
              <a:rPr lang="en-US" dirty="0"/>
              <a:t> focus on comparisons with the largest overlap between samples and features as an example to highlight some of the major conclusions we see in other comparisons.  </a:t>
            </a:r>
          </a:p>
          <a:p>
            <a:r>
              <a:rPr lang="en-US" dirty="0"/>
              <a:t>-Today we’re concerned with named dataset, so one of the first things we’re </a:t>
            </a:r>
            <a:r>
              <a:rPr lang="en-US" dirty="0" err="1"/>
              <a:t>gonna</a:t>
            </a:r>
            <a:r>
              <a:rPr lang="en-US" dirty="0"/>
              <a:t> to is removed the unnamed dataset.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1BA9E-C17B-CC47-8650-6D3E9C888B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15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Rppos</a:t>
            </a:r>
            <a:r>
              <a:rPr lang="en-US" dirty="0"/>
              <a:t>, </a:t>
            </a:r>
            <a:r>
              <a:rPr lang="en-US" dirty="0" err="1"/>
              <a:t>rpneg</a:t>
            </a:r>
            <a:r>
              <a:rPr lang="en-US" dirty="0"/>
              <a:t>, and </a:t>
            </a:r>
            <a:r>
              <a:rPr lang="en-US" dirty="0" err="1"/>
              <a:t>ionpneg</a:t>
            </a:r>
            <a:endParaRPr lang="en-US" dirty="0"/>
          </a:p>
          <a:p>
            <a:r>
              <a:rPr lang="en-US" dirty="0"/>
              <a:t>-9 tissues in each technology</a:t>
            </a:r>
          </a:p>
          <a:p>
            <a:r>
              <a:rPr lang="en-US" dirty="0"/>
              <a:t>Explain columns</a:t>
            </a:r>
          </a:p>
          <a:p>
            <a:r>
              <a:rPr lang="en-US" dirty="0"/>
              <a:t>-comparable number of test samples</a:t>
            </a:r>
          </a:p>
          <a:p>
            <a:r>
              <a:rPr lang="en-US" dirty="0"/>
              <a:t>-some samples contain less reference samples</a:t>
            </a:r>
          </a:p>
          <a:p>
            <a:r>
              <a:rPr lang="en-US" dirty="0"/>
              <a:t>-most features in </a:t>
            </a:r>
            <a:r>
              <a:rPr lang="en-US" dirty="0" err="1"/>
              <a:t>rppos</a:t>
            </a:r>
            <a:endParaRPr lang="en-US" dirty="0"/>
          </a:p>
          <a:p>
            <a:r>
              <a:rPr lang="en-US" dirty="0"/>
              <a:t>-least features in </a:t>
            </a:r>
            <a:r>
              <a:rPr lang="en-US" dirty="0" err="1"/>
              <a:t>ionpneg</a:t>
            </a:r>
            <a:endParaRPr lang="en-US" dirty="0"/>
          </a:p>
          <a:p>
            <a:r>
              <a:rPr lang="en-US" dirty="0"/>
              <a:t>-no negative or zero values</a:t>
            </a:r>
          </a:p>
          <a:p>
            <a:r>
              <a:rPr lang="en-US" dirty="0"/>
              <a:t>-liver and wadi seem to contain the most missing features</a:t>
            </a:r>
          </a:p>
          <a:p>
            <a:r>
              <a:rPr lang="en-US" dirty="0"/>
              <a:t>-</a:t>
            </a:r>
            <a:r>
              <a:rPr lang="en-US" dirty="0" err="1"/>
              <a:t>badi</a:t>
            </a:r>
            <a:r>
              <a:rPr lang="en-US" dirty="0"/>
              <a:t> and wadi contain the most outlier samples that I’m confident about (investigate gas)</a:t>
            </a:r>
          </a:p>
          <a:p>
            <a:r>
              <a:rPr lang="en-US" dirty="0"/>
              <a:t>-The presence of internal standards is somewhat haphazard, they serve only a QC purpose and they should be removed</a:t>
            </a:r>
          </a:p>
          <a:p>
            <a:r>
              <a:rPr lang="en-US" dirty="0"/>
              <a:t>-The variable P does not reflect the internal standard number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DDD84-95D2-464C-9C3C-94D6A1DB76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34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DDD84-95D2-464C-9C3C-94D6A1DB76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1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DDD84-95D2-464C-9C3C-94D6A1DB76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71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DDD84-95D2-464C-9C3C-94D6A1DB76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35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F101E-0844-3140-8846-7EF02F5D9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0C56E-225B-F442-A014-8DA3C2BDE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E1B2D-3D63-234D-924E-3BC02D589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1002-0625-D54B-8F0F-67C07D1BAD03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BCE22-C736-BC49-8B89-D5DAEE41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698E0-356E-454A-A364-43B73B56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16B6-2283-B343-9F50-C0E2ECA03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5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E781-7A86-2D49-9076-5F89B7B9B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35EB2-70AF-A547-B49F-CEECB9634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D2E64-AC39-034A-8F64-71CDA623E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1002-0625-D54B-8F0F-67C07D1BAD03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58788-7BC3-4748-B9DC-86905237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8A9E3-E0AC-624C-9B16-5C94B3880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16B6-2283-B343-9F50-C0E2ECA03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30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4269D7-4C30-4C41-B61A-F0F30DF75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590818-8A49-594A-9D65-C474E535D5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68107-B4F1-3E4B-8DBF-8333D1579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1002-0625-D54B-8F0F-67C07D1BAD03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5ED50-9433-C049-A696-DD22DE573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AF853-E22E-6A45-A13C-4D631A39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16B6-2283-B343-9F50-C0E2ECA03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6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3165-9A50-4047-B0BE-F1E0364F3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DC727-0B7D-A843-A905-1AA93A18E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35D31-8BAE-0546-9F44-3ABFBEB7E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1002-0625-D54B-8F0F-67C07D1BAD03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99C7-E245-D747-954F-38EA96B09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A059B-0A15-1046-9D22-37A000D4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16B6-2283-B343-9F50-C0E2ECA03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1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8433F-8AD1-DD45-9038-A25890237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CC114-EC9D-7942-AC46-B7C601D7B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226B-07B6-D949-9683-53E827167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1002-0625-D54B-8F0F-67C07D1BAD03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57E35-2E76-EB40-96B7-30319C29B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9A5B8-0D9E-EC4D-BD59-C0463A08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16B6-2283-B343-9F50-C0E2ECA03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37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CD7F-2A12-4240-A081-D5ABCA675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B1BA0-B895-8A40-8E9D-62CD625E3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6A52E-F88B-EC46-A1EE-261270870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5579C-9990-C048-958F-6BC97E854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1002-0625-D54B-8F0F-67C07D1BAD03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A9C30-5549-1B4B-B416-93E07AC15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BF1AC-3E4D-C64B-AA11-D522D43FC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16B6-2283-B343-9F50-C0E2ECA03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1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3F2F2-2372-274F-B80B-C1C5FFEE0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7B24B-8EF2-824D-90B3-4040042E8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A04CB-6F56-8C44-8C86-5F2A031B0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6F8A23-45E5-FC4A-B8AB-3D7C9E11B1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90F5C9-BFDA-3D47-9A88-5DAA6EAA7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3A82D-4CE2-2747-8DA5-FB8AEC3D5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1002-0625-D54B-8F0F-67C07D1BAD03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AD1978-52E0-EB40-88BD-AEA1A933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CBE290-D48C-4346-B4DD-3D4438255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16B6-2283-B343-9F50-C0E2ECA03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6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70F4-E644-4F47-ADFC-C91F582F2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9EFD7-C923-7A43-BD4D-4FC9FD0C9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1002-0625-D54B-8F0F-67C07D1BAD03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F82C6-CC69-D442-ABDB-B71BE9490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C0CFD-F6D3-D148-89D8-7B4A7D5D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16B6-2283-B343-9F50-C0E2ECA03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63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BCC97B-C9B5-3846-A991-CE8CCE4B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1002-0625-D54B-8F0F-67C07D1BAD03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24CCAD-BDCB-BE4A-8CE9-C2803A71B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C710E-97B5-2A4B-A0A5-80527B62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16B6-2283-B343-9F50-C0E2ECA03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1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128C3-F1BD-B14A-9D50-1CFB1AAD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D54BB-C542-F643-8BBF-A1B35C93A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0C4808-8FBB-F641-80A9-5723FCD55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69CC7-F91C-A54A-BBDE-A9DB47347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1002-0625-D54B-8F0F-67C07D1BAD03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BDCE9-980F-D04C-897B-67DCCEB65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D0269-BBBF-DE4C-A145-4EA77DA5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16B6-2283-B343-9F50-C0E2ECA03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64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DC64-1546-6148-9AFA-4D4E1321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247D06-C45B-1542-9C55-3DE8F14D88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9C0386-92B4-BB44-98EB-F42B33944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DD454-2484-834A-B198-5005F872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1002-0625-D54B-8F0F-67C07D1BAD03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3651D-CBEB-F74E-97B8-A82D8A959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189DE-A6F0-2548-B02E-AB749D7E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16B6-2283-B343-9F50-C0E2ECA03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3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11C704-52A6-0A43-AAA8-5A29842D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33F8B-F168-3D4B-8AD1-F38D95D62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6E96A-F173-6D4F-A037-7B5A544EE9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D1002-0625-D54B-8F0F-67C07D1BAD03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31EC-479A-9941-8FEA-E5F200C92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0231B-161F-B24F-86EE-AB0B947AA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216B6-2283-B343-9F50-C0E2ECA03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5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package" Target="../embeddings/Microsoft_Excel_Worksheet.xlsx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2.emf"/><Relationship Id="rId4" Type="http://schemas.openxmlformats.org/officeDocument/2006/relationships/package" Target="../embeddings/Microsoft_Excel_Worksheet1.xlsx"/><Relationship Id="rId9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4.xlsx"/><Relationship Id="rId13" Type="http://schemas.openxmlformats.org/officeDocument/2006/relationships/image" Target="../media/image14.e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.jpeg"/><Relationship Id="rId12" Type="http://schemas.openxmlformats.org/officeDocument/2006/relationships/package" Target="../embeddings/Microsoft_Excel_Worksheet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jpeg"/><Relationship Id="rId11" Type="http://schemas.openxmlformats.org/officeDocument/2006/relationships/image" Target="../media/image13.emf"/><Relationship Id="rId5" Type="http://schemas.openxmlformats.org/officeDocument/2006/relationships/image" Target="../media/image16.jpeg"/><Relationship Id="rId10" Type="http://schemas.openxmlformats.org/officeDocument/2006/relationships/package" Target="../embeddings/Microsoft_Excel_Worksheet5.xlsx"/><Relationship Id="rId4" Type="http://schemas.openxmlformats.org/officeDocument/2006/relationships/image" Target="../media/image15.jpeg"/><Relationship Id="rId9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F378-7BC1-2241-9746-21875DBC6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Processing, Sample </a:t>
            </a:r>
            <a:r>
              <a:rPr lang="en-US" dirty="0" err="1"/>
              <a:t>Std</a:t>
            </a:r>
            <a:r>
              <a:rPr lang="en-US" sz="3100" baseline="-25000" dirty="0" err="1"/>
              <a:t>TODO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&amp; Batch </a:t>
            </a:r>
            <a:r>
              <a:rPr lang="en-US" dirty="0" err="1"/>
              <a:t>Correction</a:t>
            </a:r>
            <a:r>
              <a:rPr lang="en-US" sz="3100" baseline="-25000" dirty="0" err="1"/>
              <a:t>TODO</a:t>
            </a:r>
            <a:br>
              <a:rPr lang="en-US" baseline="-25000" dirty="0"/>
            </a:br>
            <a:r>
              <a:rPr lang="en-US" baseline="-25000" dirty="0"/>
              <a:t>pass1a data original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4AD0BE-27F5-9546-9769-0EEA1B3E8B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Alec Steep</a:t>
            </a:r>
          </a:p>
        </p:txBody>
      </p:sp>
    </p:spTree>
    <p:extLst>
      <p:ext uri="{BB962C8B-B14F-4D97-AF65-F5344CB8AC3E}">
        <p14:creationId xmlns:p14="http://schemas.microsoft.com/office/powerpoint/2010/main" val="953839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2594BB-21FE-1C4D-9F0E-A4FFB4DFFD71}"/>
              </a:ext>
            </a:extLst>
          </p:cNvPr>
          <p:cNvSpPr txBox="1"/>
          <p:nvPr/>
        </p:nvSpPr>
        <p:spPr>
          <a:xfrm>
            <a:off x="0" y="-16541"/>
            <a:ext cx="1328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ionpneg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3FA44E-4A62-9540-9109-A603D5D8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91" y="593372"/>
            <a:ext cx="4755174" cy="4047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D87368-3159-B34E-9C74-A3B86773E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765" y="248274"/>
            <a:ext cx="3352800" cy="39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85671-674C-6644-950D-E3E00C141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958" y="0"/>
            <a:ext cx="41656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46C572-D419-3E43-B0E3-313333A265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435" y="301273"/>
            <a:ext cx="1943100" cy="29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C65E2D-1D2B-6E41-84B6-3C03B1B3B9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7758" y="641974"/>
            <a:ext cx="4965405" cy="399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2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2594BB-21FE-1C4D-9F0E-A4FFB4DFFD71}"/>
              </a:ext>
            </a:extLst>
          </p:cNvPr>
          <p:cNvSpPr txBox="1"/>
          <p:nvPr/>
        </p:nvSpPr>
        <p:spPr>
          <a:xfrm>
            <a:off x="0" y="-16541"/>
            <a:ext cx="1328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ionpneg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3FA44E-4A62-9540-9109-A603D5D8A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5" y="593373"/>
            <a:ext cx="5406022" cy="4601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85671-674C-6644-950D-E3E00C141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958" y="0"/>
            <a:ext cx="41656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46C572-D419-3E43-B0E3-313333A2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435" y="301273"/>
            <a:ext cx="1943100" cy="29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8FF601-8E68-F141-84BF-38F7CF0E7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457" y="955036"/>
            <a:ext cx="5611730" cy="401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60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2594BB-21FE-1C4D-9F0E-A4FFB4DFFD71}"/>
              </a:ext>
            </a:extLst>
          </p:cNvPr>
          <p:cNvSpPr txBox="1"/>
          <p:nvPr/>
        </p:nvSpPr>
        <p:spPr>
          <a:xfrm>
            <a:off x="0" y="-16541"/>
            <a:ext cx="1328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ionpneg</a:t>
            </a:r>
            <a:endParaRPr lang="en-US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7368-3159-B34E-9C74-A3B86773E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765" y="248274"/>
            <a:ext cx="3352800" cy="39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85671-674C-6644-950D-E3E00C141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958" y="0"/>
            <a:ext cx="4165600" cy="29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C65E2D-1D2B-6E41-84B6-3C03B1B3B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28" y="780196"/>
            <a:ext cx="5437956" cy="4378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5D61E1-2BDB-4B45-BCD2-0EA92B97F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084" y="780196"/>
            <a:ext cx="6218687" cy="44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50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43F16C-DFAD-4C45-985A-546378E5D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229" y="1220381"/>
            <a:ext cx="4264394" cy="207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CF9385-EE9C-9F48-BA10-D2C4C64DF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91" y="1154570"/>
            <a:ext cx="3191077" cy="300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A16720-7813-D149-A734-3D4531FA1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2924"/>
            <a:ext cx="3945254" cy="3276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21F65C-48D5-0B4F-8349-0905DA906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254" y="1642734"/>
            <a:ext cx="4032415" cy="3416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15A286-EADE-DB42-8274-EA3FC49374DF}"/>
              </a:ext>
            </a:extLst>
          </p:cNvPr>
          <p:cNvSpPr txBox="1"/>
          <p:nvPr/>
        </p:nvSpPr>
        <p:spPr>
          <a:xfrm>
            <a:off x="0" y="-16541"/>
            <a:ext cx="1328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ionpneg</a:t>
            </a:r>
            <a:endParaRPr lang="en-US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8E3373-BCE2-354E-B5D1-EE329CDEF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668" y="1642735"/>
            <a:ext cx="4074359" cy="3389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96E1A8-A5FE-854E-A91E-69FC8BB4E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9911" y="248274"/>
            <a:ext cx="1943100" cy="39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5E553D-A4DE-E84A-B368-0D31638F7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9018" y="1220380"/>
            <a:ext cx="4131657" cy="207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D72935-EB36-2D4E-82EB-9E207C1F40DF}"/>
              </a:ext>
            </a:extLst>
          </p:cNvPr>
          <p:cNvSpPr txBox="1"/>
          <p:nvPr/>
        </p:nvSpPr>
        <p:spPr>
          <a:xfrm>
            <a:off x="7347098" y="901682"/>
            <a:ext cx="187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Log2 +</a:t>
            </a:r>
          </a:p>
        </p:txBody>
      </p:sp>
    </p:spTree>
    <p:extLst>
      <p:ext uri="{BB962C8B-B14F-4D97-AF65-F5344CB8AC3E}">
        <p14:creationId xmlns:p14="http://schemas.microsoft.com/office/powerpoint/2010/main" val="1278879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7D01-BD38-CE41-AD2C-15912B46B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Sample Medians</a:t>
            </a:r>
            <a:br>
              <a:rPr lang="en-US" dirty="0"/>
            </a:br>
            <a:r>
              <a:rPr lang="en-US" dirty="0" err="1"/>
              <a:t>umich</a:t>
            </a:r>
            <a:r>
              <a:rPr lang="en-US" dirty="0"/>
              <a:t> </a:t>
            </a:r>
            <a:r>
              <a:rPr lang="en-US" dirty="0" err="1"/>
              <a:t>rppos</a:t>
            </a:r>
            <a:r>
              <a:rPr lang="en-US" dirty="0"/>
              <a:t>, </a:t>
            </a:r>
            <a:r>
              <a:rPr lang="en-US" dirty="0" err="1"/>
              <a:t>rpneg</a:t>
            </a:r>
            <a:r>
              <a:rPr lang="en-US" dirty="0"/>
              <a:t>, </a:t>
            </a:r>
            <a:r>
              <a:rPr lang="en-US" dirty="0" err="1"/>
              <a:t>ionpneg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48F14-4458-5C43-B43E-96C59667B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9731"/>
            <a:ext cx="4317584" cy="3214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E7383D-BB38-9741-896D-4BC60FA97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577" y="1733223"/>
            <a:ext cx="6397256" cy="5067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3AD4B1-FC08-7F47-AA69-EEEDF009445C}"/>
              </a:ext>
            </a:extLst>
          </p:cNvPr>
          <p:cNvSpPr txBox="1"/>
          <p:nvPr/>
        </p:nvSpPr>
        <p:spPr>
          <a:xfrm rot="16200000">
            <a:off x="5454505" y="1262401"/>
            <a:ext cx="1031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sex</a:t>
            </a:r>
          </a:p>
          <a:p>
            <a:r>
              <a:rPr lang="en-US" sz="1200" dirty="0" err="1"/>
              <a:t>contrl</a:t>
            </a:r>
            <a:endParaRPr lang="en-US" sz="1200" dirty="0"/>
          </a:p>
          <a:p>
            <a:r>
              <a:rPr lang="en-US" sz="1200" dirty="0"/>
              <a:t>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FC23F-CE95-2D43-8475-252ACFA38720}"/>
              </a:ext>
            </a:extLst>
          </p:cNvPr>
          <p:cNvSpPr txBox="1"/>
          <p:nvPr/>
        </p:nvSpPr>
        <p:spPr>
          <a:xfrm>
            <a:off x="838200" y="1585566"/>
            <a:ext cx="279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Processed (Log2)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5CF54-0E78-E242-8971-C2C817B22750}"/>
              </a:ext>
            </a:extLst>
          </p:cNvPr>
          <p:cNvSpPr txBox="1"/>
          <p:nvPr/>
        </p:nvSpPr>
        <p:spPr>
          <a:xfrm>
            <a:off x="7125586" y="1315046"/>
            <a:ext cx="347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Processed (Log2; Col-Centered)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11B11F-2183-4F42-A8FA-E6C98983FC9E}"/>
              </a:ext>
            </a:extLst>
          </p:cNvPr>
          <p:cNvSpPr txBox="1"/>
          <p:nvPr/>
        </p:nvSpPr>
        <p:spPr>
          <a:xfrm rot="16200000">
            <a:off x="2865270" y="5428384"/>
            <a:ext cx="1542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/>
              <a:t>rppos</a:t>
            </a:r>
            <a:endParaRPr lang="en-US" sz="2400" dirty="0"/>
          </a:p>
          <a:p>
            <a:pPr algn="r"/>
            <a:r>
              <a:rPr lang="en-US" sz="2400" dirty="0" err="1"/>
              <a:t>rpneg</a:t>
            </a:r>
            <a:endParaRPr lang="en-US" sz="2400" dirty="0"/>
          </a:p>
          <a:p>
            <a:pPr algn="r"/>
            <a:r>
              <a:rPr lang="en-US" sz="2400" dirty="0" err="1"/>
              <a:t>ionpneg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B9504-F9AD-C842-A0AC-467E05BD9171}"/>
              </a:ext>
            </a:extLst>
          </p:cNvPr>
          <p:cNvSpPr txBox="1"/>
          <p:nvPr/>
        </p:nvSpPr>
        <p:spPr>
          <a:xfrm rot="16200000">
            <a:off x="6305669" y="1339468"/>
            <a:ext cx="8064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rppos</a:t>
            </a:r>
            <a:endParaRPr lang="en-US" sz="1400" dirty="0"/>
          </a:p>
          <a:p>
            <a:r>
              <a:rPr lang="en-US" sz="1400" dirty="0" err="1"/>
              <a:t>rpneg</a:t>
            </a:r>
            <a:endParaRPr lang="en-US" sz="1400" dirty="0"/>
          </a:p>
          <a:p>
            <a:r>
              <a:rPr lang="en-US" sz="1400" dirty="0" err="1"/>
              <a:t>ionpneg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64330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1103EB-93EF-D34E-8248-F104096BD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65" y="2669303"/>
            <a:ext cx="8299624" cy="4159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B25A3-D459-6840-B6C6-5CB79F1D0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0" y="0"/>
            <a:ext cx="49022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D69C70-4475-AE43-A747-59F2733F4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910" y="510746"/>
            <a:ext cx="2929585" cy="2108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48100-F839-1745-98D0-48CFB30E2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485" y="510746"/>
            <a:ext cx="3568700" cy="185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15AB7C-CE3B-5245-BF36-8A794481CB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5677" y="1221452"/>
            <a:ext cx="6858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07D875-8472-B14D-A3BF-B8A364A911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100" y="1820622"/>
            <a:ext cx="736600" cy="342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2258BA-71FA-3B4F-BDF5-55D7FC2D2ACD}"/>
              </a:ext>
            </a:extLst>
          </p:cNvPr>
          <p:cNvSpPr/>
          <p:nvPr/>
        </p:nvSpPr>
        <p:spPr>
          <a:xfrm>
            <a:off x="3205544" y="1050325"/>
            <a:ext cx="1774230" cy="609600"/>
          </a:xfrm>
          <a:prstGeom prst="rect">
            <a:avLst/>
          </a:prstGeom>
          <a:noFill/>
          <a:ln w="31750">
            <a:solidFill>
              <a:srgbClr val="25A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AB5064-13CD-9845-83E4-F824A6D77128}"/>
              </a:ext>
            </a:extLst>
          </p:cNvPr>
          <p:cNvSpPr/>
          <p:nvPr/>
        </p:nvSpPr>
        <p:spPr>
          <a:xfrm>
            <a:off x="6320992" y="1619200"/>
            <a:ext cx="2226108" cy="745745"/>
          </a:xfrm>
          <a:prstGeom prst="rect">
            <a:avLst/>
          </a:prstGeom>
          <a:noFill/>
          <a:ln w="31750">
            <a:solidFill>
              <a:srgbClr val="662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79C6F8-EB2E-204D-B334-A19EE510FE20}"/>
              </a:ext>
            </a:extLst>
          </p:cNvPr>
          <p:cNvSpPr/>
          <p:nvPr/>
        </p:nvSpPr>
        <p:spPr>
          <a:xfrm rot="20710757">
            <a:off x="6122145" y="2606857"/>
            <a:ext cx="1003988" cy="1322173"/>
          </a:xfrm>
          <a:prstGeom prst="ellipse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BBFD1C-C335-0B4E-ADFB-292201987E06}"/>
              </a:ext>
            </a:extLst>
          </p:cNvPr>
          <p:cNvSpPr/>
          <p:nvPr/>
        </p:nvSpPr>
        <p:spPr>
          <a:xfrm>
            <a:off x="7047053" y="2600101"/>
            <a:ext cx="628917" cy="1237011"/>
          </a:xfrm>
          <a:prstGeom prst="ellipse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6FA2C7-4D31-AF44-8EDE-DC33A0E75723}"/>
              </a:ext>
            </a:extLst>
          </p:cNvPr>
          <p:cNvSpPr/>
          <p:nvPr/>
        </p:nvSpPr>
        <p:spPr>
          <a:xfrm>
            <a:off x="5622324" y="5591914"/>
            <a:ext cx="889687" cy="1237011"/>
          </a:xfrm>
          <a:prstGeom prst="ellipse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6376E-E306-484D-B282-6819FBDBB2FB}"/>
              </a:ext>
            </a:extLst>
          </p:cNvPr>
          <p:cNvSpPr txBox="1"/>
          <p:nvPr/>
        </p:nvSpPr>
        <p:spPr>
          <a:xfrm>
            <a:off x="6512011" y="6488668"/>
            <a:ext cx="452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generated by Jun Li, PhD</a:t>
            </a:r>
          </a:p>
        </p:txBody>
      </p:sp>
    </p:spTree>
    <p:extLst>
      <p:ext uri="{BB962C8B-B14F-4D97-AF65-F5344CB8AC3E}">
        <p14:creationId xmlns:p14="http://schemas.microsoft.com/office/powerpoint/2010/main" val="1179384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1103EB-93EF-D34E-8248-F104096BD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476" y="2148428"/>
            <a:ext cx="5569036" cy="2791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D69C70-4475-AE43-A747-59F2733F4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910" y="-10129"/>
            <a:ext cx="2929585" cy="2108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48100-F839-1745-98D0-48CFB30E2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85" y="-10129"/>
            <a:ext cx="3568700" cy="185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15AB7C-CE3B-5245-BF36-8A794481C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677" y="700577"/>
            <a:ext cx="6858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07D875-8472-B14D-A3BF-B8A364A91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100" y="1299747"/>
            <a:ext cx="736600" cy="342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2258BA-71FA-3B4F-BDF5-55D7FC2D2ACD}"/>
              </a:ext>
            </a:extLst>
          </p:cNvPr>
          <p:cNvSpPr/>
          <p:nvPr/>
        </p:nvSpPr>
        <p:spPr>
          <a:xfrm>
            <a:off x="3205544" y="529450"/>
            <a:ext cx="1774230" cy="609600"/>
          </a:xfrm>
          <a:prstGeom prst="rect">
            <a:avLst/>
          </a:prstGeom>
          <a:noFill/>
          <a:ln w="31750">
            <a:solidFill>
              <a:srgbClr val="25A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AB5064-13CD-9845-83E4-F824A6D77128}"/>
              </a:ext>
            </a:extLst>
          </p:cNvPr>
          <p:cNvSpPr/>
          <p:nvPr/>
        </p:nvSpPr>
        <p:spPr>
          <a:xfrm>
            <a:off x="6320992" y="1098325"/>
            <a:ext cx="2226108" cy="745745"/>
          </a:xfrm>
          <a:prstGeom prst="rect">
            <a:avLst/>
          </a:prstGeom>
          <a:noFill/>
          <a:ln w="31750">
            <a:solidFill>
              <a:srgbClr val="662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CA07FD-C67D-B043-9E83-C393652C5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665" y="4927332"/>
            <a:ext cx="10515600" cy="123009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y</a:t>
            </a:r>
            <a:r>
              <a:rPr lang="en-US" baseline="-25000" dirty="0" err="1"/>
              <a:t>j,i</a:t>
            </a:r>
            <a:r>
              <a:rPr lang="en-US" baseline="-25000" dirty="0"/>
              <a:t> </a:t>
            </a:r>
            <a:r>
              <a:rPr lang="en-US" dirty="0"/>
              <a:t>= abundance of metabolite j in tissue I</a:t>
            </a:r>
          </a:p>
          <a:p>
            <a:pPr marL="0" indent="0">
              <a:buNone/>
            </a:pPr>
            <a:r>
              <a:rPr lang="en-US" dirty="0" err="1"/>
              <a:t>y</a:t>
            </a:r>
            <a:r>
              <a:rPr lang="en-US" baseline="-25000" dirty="0" err="1"/>
              <a:t>j,i</a:t>
            </a:r>
            <a:r>
              <a:rPr lang="en-US" dirty="0"/>
              <a:t> = a + B</a:t>
            </a:r>
            <a:r>
              <a:rPr lang="en-US" baseline="-25000" dirty="0"/>
              <a:t>1</a:t>
            </a:r>
            <a:r>
              <a:rPr lang="en-US" dirty="0"/>
              <a:t>(batch) + B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dirty="0" err="1"/>
              <a:t>run_order</a:t>
            </a:r>
            <a:r>
              <a:rPr lang="en-US" dirty="0"/>
              <a:t>) + B</a:t>
            </a:r>
            <a:r>
              <a:rPr lang="en-US" baseline="-25000" dirty="0"/>
              <a:t>3</a:t>
            </a:r>
            <a:r>
              <a:rPr lang="en-US" dirty="0"/>
              <a:t>(</a:t>
            </a:r>
            <a:r>
              <a:rPr lang="en-US" dirty="0" err="1"/>
              <a:t>experimental_group</a:t>
            </a:r>
            <a:r>
              <a:rPr lang="en-US" dirty="0"/>
              <a:t>) + E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738870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45D66FD-1812-0843-9E38-4292CCF865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4356" y="962580"/>
          <a:ext cx="9766363" cy="5276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Worksheet" r:id="rId4" imgW="37426900" imgH="20218400" progId="Excel.Sheet.12">
                  <p:embed/>
                </p:oleObj>
              </mc:Choice>
              <mc:Fallback>
                <p:oleObj name="Worksheet" r:id="rId4" imgW="37426900" imgH="2021840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45D66FD-1812-0843-9E38-4292CCF86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94356" y="962580"/>
                        <a:ext cx="9766363" cy="5276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659D5E27-5FCB-E547-830F-04B621A3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09" y="-435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PASS1A Metabolomics Datasets </a:t>
            </a:r>
            <a:r>
              <a:rPr lang="en-US" sz="3600" dirty="0"/>
              <a:t>(n = 205)</a:t>
            </a:r>
            <a:br>
              <a:rPr lang="en-US" sz="3600" dirty="0"/>
            </a:b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3ACD75-B4B8-4448-B407-BD95712F4020}"/>
              </a:ext>
            </a:extLst>
          </p:cNvPr>
          <p:cNvSpPr txBox="1"/>
          <p:nvPr/>
        </p:nvSpPr>
        <p:spPr>
          <a:xfrm>
            <a:off x="-221489" y="6530130"/>
            <a:ext cx="8731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Metabolomics release 2.0, received October 15</a:t>
            </a:r>
            <a:r>
              <a:rPr lang="en-US" sz="1600" i="1" baseline="30000" dirty="0"/>
              <a:t>th</a:t>
            </a:r>
            <a:r>
              <a:rPr lang="en-US" sz="1600" i="1" dirty="0"/>
              <a:t>, 2020 from </a:t>
            </a:r>
            <a:r>
              <a:rPr lang="en-US" sz="1600" i="1" dirty="0" err="1"/>
              <a:t>MoTrPAC</a:t>
            </a:r>
            <a:r>
              <a:rPr lang="en-US" sz="1600" i="1" dirty="0"/>
              <a:t> </a:t>
            </a:r>
            <a:r>
              <a:rPr lang="en-US" sz="1600" i="1" dirty="0" err="1"/>
              <a:t>DataHub</a:t>
            </a:r>
            <a:r>
              <a:rPr lang="en-US" sz="1600" i="1" dirty="0"/>
              <a:t> (motrpac-data.org)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6943" y="955119"/>
            <a:ext cx="1833548" cy="5317280"/>
            <a:chOff x="-178280" y="809976"/>
            <a:chExt cx="1833548" cy="53172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95189A-737C-2442-828A-65856522CECD}"/>
                </a:ext>
              </a:extLst>
            </p:cNvPr>
            <p:cNvSpPr txBox="1"/>
            <p:nvPr/>
          </p:nvSpPr>
          <p:spPr>
            <a:xfrm>
              <a:off x="89638" y="809976"/>
              <a:ext cx="12315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Tissues</a:t>
              </a:r>
            </a:p>
            <a:p>
              <a:pPr algn="ctr"/>
              <a:r>
                <a:rPr lang="en-US" dirty="0"/>
                <a:t>(n = 20)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611CAB-D707-2845-9139-0461F43D4AAC}"/>
                </a:ext>
              </a:extLst>
            </p:cNvPr>
            <p:cNvSpPr txBox="1"/>
            <p:nvPr/>
          </p:nvSpPr>
          <p:spPr>
            <a:xfrm>
              <a:off x="-112146" y="1561899"/>
              <a:ext cx="176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Targeted (Y/N)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6D8C6D-EB89-9C4D-B56F-066BBA1D2438}"/>
                </a:ext>
              </a:extLst>
            </p:cNvPr>
            <p:cNvSpPr txBox="1"/>
            <p:nvPr/>
          </p:nvSpPr>
          <p:spPr>
            <a:xfrm>
              <a:off x="89638" y="2259915"/>
              <a:ext cx="12315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Sites</a:t>
              </a:r>
            </a:p>
            <a:p>
              <a:pPr algn="ctr"/>
              <a:r>
                <a:rPr lang="en-US" dirty="0"/>
                <a:t>(n = 6)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00D1EE-1BCD-FA4C-9D14-E2650D2BB565}"/>
                </a:ext>
              </a:extLst>
            </p:cNvPr>
            <p:cNvSpPr txBox="1"/>
            <p:nvPr/>
          </p:nvSpPr>
          <p:spPr>
            <a:xfrm>
              <a:off x="-178280" y="3268469"/>
              <a:ext cx="176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Technology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9946EA-1F92-2649-9E0A-58726F354DE6}"/>
                </a:ext>
              </a:extLst>
            </p:cNvPr>
            <p:cNvSpPr txBox="1"/>
            <p:nvPr/>
          </p:nvSpPr>
          <p:spPr>
            <a:xfrm>
              <a:off x="-178280" y="4412498"/>
              <a:ext cx="176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Platform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1BDDA4-B3A6-F748-AB14-A5E4689E9748}"/>
                </a:ext>
              </a:extLst>
            </p:cNvPr>
            <p:cNvSpPr txBox="1"/>
            <p:nvPr/>
          </p:nvSpPr>
          <p:spPr>
            <a:xfrm>
              <a:off x="51156" y="5129728"/>
              <a:ext cx="1511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Named (Y/N)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21F2F8-10E4-BF4A-9533-FE7D1E04C873}"/>
                </a:ext>
              </a:extLst>
            </p:cNvPr>
            <p:cNvSpPr txBox="1"/>
            <p:nvPr/>
          </p:nvSpPr>
          <p:spPr>
            <a:xfrm>
              <a:off x="-178280" y="5467666"/>
              <a:ext cx="176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# of Samples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A54028-B241-2448-BF5F-83EDE92A1F1D}"/>
                </a:ext>
              </a:extLst>
            </p:cNvPr>
            <p:cNvSpPr txBox="1"/>
            <p:nvPr/>
          </p:nvSpPr>
          <p:spPr>
            <a:xfrm>
              <a:off x="-19800" y="5757924"/>
              <a:ext cx="158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# Metabolites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077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24DC2-2B2E-D84D-B229-E939F62DE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Processing Decisions/Statistics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5B3E8-80CC-8A4D-B993-417A228B65E1}"/>
              </a:ext>
            </a:extLst>
          </p:cNvPr>
          <p:cNvSpPr txBox="1"/>
          <p:nvPr/>
        </p:nvSpPr>
        <p:spPr>
          <a:xfrm>
            <a:off x="157655" y="1008993"/>
            <a:ext cx="8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rppos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C99312-3AF5-1E4C-8A08-AAF6E399DDBB}"/>
              </a:ext>
            </a:extLst>
          </p:cNvPr>
          <p:cNvSpPr txBox="1"/>
          <p:nvPr/>
        </p:nvSpPr>
        <p:spPr>
          <a:xfrm>
            <a:off x="157654" y="2917199"/>
            <a:ext cx="819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rpneg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9BEAE6-0763-414C-993A-374FB0831435}"/>
              </a:ext>
            </a:extLst>
          </p:cNvPr>
          <p:cNvSpPr txBox="1"/>
          <p:nvPr/>
        </p:nvSpPr>
        <p:spPr>
          <a:xfrm>
            <a:off x="73570" y="4720091"/>
            <a:ext cx="98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ionpneg</a:t>
            </a:r>
            <a:endParaRPr lang="en-US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F8B994D-BF55-F748-8CF9-CC769C96B5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357752"/>
              </p:ext>
            </p:extLst>
          </p:nvPr>
        </p:nvGraphicFramePr>
        <p:xfrm>
          <a:off x="0" y="1374926"/>
          <a:ext cx="12155386" cy="1551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Worksheet" r:id="rId4" imgW="18008600" imgH="2298700" progId="Excel.Sheet.12">
                  <p:embed/>
                </p:oleObj>
              </mc:Choice>
              <mc:Fallback>
                <p:oleObj name="Worksheet" r:id="rId4" imgW="180086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374926"/>
                        <a:ext cx="12155386" cy="1551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9842917-D91F-6F47-827C-D4853E20B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452069"/>
              </p:ext>
            </p:extLst>
          </p:nvPr>
        </p:nvGraphicFramePr>
        <p:xfrm>
          <a:off x="0" y="3240364"/>
          <a:ext cx="12155386" cy="1510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Worksheet" r:id="rId6" imgW="18503900" imgH="2298700" progId="Excel.Sheet.12">
                  <p:embed/>
                </p:oleObj>
              </mc:Choice>
              <mc:Fallback>
                <p:oleObj name="Worksheet" r:id="rId6" imgW="185039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3240364"/>
                        <a:ext cx="12155386" cy="15109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1F2789D2-06C8-394A-B2EB-DB2C36A3D7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162139"/>
              </p:ext>
            </p:extLst>
          </p:nvPr>
        </p:nvGraphicFramePr>
        <p:xfrm>
          <a:off x="0" y="5043257"/>
          <a:ext cx="12155386" cy="1510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Worksheet" r:id="rId8" imgW="18503900" imgH="2298700" progId="Excel.Sheet.12">
                  <p:embed/>
                </p:oleObj>
              </mc:Choice>
              <mc:Fallback>
                <p:oleObj name="Worksheet" r:id="rId8" imgW="185039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5043257"/>
                        <a:ext cx="12155386" cy="15109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9942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B4F1B9E-C27C-AF4C-9C19-62DBF314D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172155"/>
            <a:ext cx="6121400" cy="50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15E18C-6CDA-F24C-93D4-1CECA2083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30" y="1164657"/>
            <a:ext cx="3907687" cy="2797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8746D-FF37-7E4C-A807-D7730F68A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017" y="1049866"/>
            <a:ext cx="4055968" cy="2903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C1F3FF-ADF3-A640-A636-68906110E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3985" y="1049865"/>
            <a:ext cx="4029544" cy="2903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3BA2B8-33DB-2D44-B1CA-0EE5FCB9E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408" y="4514850"/>
            <a:ext cx="3251200" cy="1689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CA4211-62AB-C547-9EDB-727213946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8650" y="4514850"/>
            <a:ext cx="3314700" cy="172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30C333-CA96-7E43-92D5-8C95C10C2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8117" y="4514850"/>
            <a:ext cx="3314700" cy="172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38B658-8D0E-7B43-81C5-9C4C224E85C4}"/>
              </a:ext>
            </a:extLst>
          </p:cNvPr>
          <p:cNvSpPr txBox="1"/>
          <p:nvPr/>
        </p:nvSpPr>
        <p:spPr>
          <a:xfrm>
            <a:off x="1738099" y="656708"/>
            <a:ext cx="8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rppos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D60771-7829-1841-BE8B-7CD352D6D861}"/>
              </a:ext>
            </a:extLst>
          </p:cNvPr>
          <p:cNvSpPr txBox="1"/>
          <p:nvPr/>
        </p:nvSpPr>
        <p:spPr>
          <a:xfrm>
            <a:off x="5768232" y="656708"/>
            <a:ext cx="8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rpneg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A7A1F0-0111-D547-8A11-DD484CE37AD7}"/>
              </a:ext>
            </a:extLst>
          </p:cNvPr>
          <p:cNvSpPr txBox="1"/>
          <p:nvPr/>
        </p:nvSpPr>
        <p:spPr>
          <a:xfrm>
            <a:off x="9644770" y="680155"/>
            <a:ext cx="98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ionpneg</a:t>
            </a:r>
            <a:endParaRPr lang="en-US" dirty="0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314389CF-9EBF-5D40-A086-6AE86F204E69}"/>
              </a:ext>
            </a:extLst>
          </p:cNvPr>
          <p:cNvSpPr/>
          <p:nvPr/>
        </p:nvSpPr>
        <p:spPr>
          <a:xfrm>
            <a:off x="385675" y="1360831"/>
            <a:ext cx="133459" cy="124177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22E2A978-9E95-C940-AAD0-CCADA5E51AC5}"/>
              </a:ext>
            </a:extLst>
          </p:cNvPr>
          <p:cNvSpPr/>
          <p:nvPr/>
        </p:nvSpPr>
        <p:spPr>
          <a:xfrm>
            <a:off x="3728703" y="4722604"/>
            <a:ext cx="133459" cy="124177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C0AEFFDB-310E-424D-8545-90B145DF869C}"/>
              </a:ext>
            </a:extLst>
          </p:cNvPr>
          <p:cNvSpPr/>
          <p:nvPr/>
        </p:nvSpPr>
        <p:spPr>
          <a:xfrm>
            <a:off x="2995197" y="1360831"/>
            <a:ext cx="133459" cy="124177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FFE1AF3C-B0F3-5445-8DCF-7D3C14250783}"/>
              </a:ext>
            </a:extLst>
          </p:cNvPr>
          <p:cNvSpPr/>
          <p:nvPr/>
        </p:nvSpPr>
        <p:spPr>
          <a:xfrm>
            <a:off x="4325589" y="1247884"/>
            <a:ext cx="133459" cy="124177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F98F6E8C-741F-4B42-BDF3-994C33CFB10E}"/>
              </a:ext>
            </a:extLst>
          </p:cNvPr>
          <p:cNvSpPr/>
          <p:nvPr/>
        </p:nvSpPr>
        <p:spPr>
          <a:xfrm>
            <a:off x="6951686" y="1236654"/>
            <a:ext cx="133459" cy="124177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F1804800-6C7B-A241-BAB4-200D83F4327F}"/>
              </a:ext>
            </a:extLst>
          </p:cNvPr>
          <p:cNvSpPr/>
          <p:nvPr/>
        </p:nvSpPr>
        <p:spPr>
          <a:xfrm>
            <a:off x="4295108" y="3161712"/>
            <a:ext cx="133459" cy="124177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DEF950F-F3A7-904A-B0E6-EDB6EEE5F58D}"/>
              </a:ext>
            </a:extLst>
          </p:cNvPr>
          <p:cNvSpPr/>
          <p:nvPr/>
        </p:nvSpPr>
        <p:spPr>
          <a:xfrm>
            <a:off x="8337728" y="1255909"/>
            <a:ext cx="133459" cy="124177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2EB4BE5A-9FC0-B44B-8A8F-1FB4FBE04066}"/>
              </a:ext>
            </a:extLst>
          </p:cNvPr>
          <p:cNvSpPr/>
          <p:nvPr/>
        </p:nvSpPr>
        <p:spPr>
          <a:xfrm>
            <a:off x="11042437" y="1246279"/>
            <a:ext cx="133459" cy="124177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DA0B86BD-31D4-6546-AAD3-587EE32788E5}"/>
              </a:ext>
            </a:extLst>
          </p:cNvPr>
          <p:cNvSpPr/>
          <p:nvPr/>
        </p:nvSpPr>
        <p:spPr>
          <a:xfrm>
            <a:off x="11023187" y="3152082"/>
            <a:ext cx="133459" cy="124177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5DB19A1B-C827-B34F-8090-02F670ED79B6}"/>
              </a:ext>
            </a:extLst>
          </p:cNvPr>
          <p:cNvSpPr/>
          <p:nvPr/>
        </p:nvSpPr>
        <p:spPr>
          <a:xfrm>
            <a:off x="3727102" y="5057884"/>
            <a:ext cx="133459" cy="124177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94F2C7ED-7401-364E-B28A-BF2862B0AF1C}"/>
              </a:ext>
            </a:extLst>
          </p:cNvPr>
          <p:cNvSpPr/>
          <p:nvPr/>
        </p:nvSpPr>
        <p:spPr>
          <a:xfrm>
            <a:off x="7796993" y="4719395"/>
            <a:ext cx="133459" cy="124177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5BCF735F-E2B8-EE45-899C-8D2F38E011BE}"/>
              </a:ext>
            </a:extLst>
          </p:cNvPr>
          <p:cNvSpPr/>
          <p:nvPr/>
        </p:nvSpPr>
        <p:spPr>
          <a:xfrm>
            <a:off x="7785766" y="5054675"/>
            <a:ext cx="133459" cy="124177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75C27AB9-0639-F743-A01E-5D7E4744C886}"/>
              </a:ext>
            </a:extLst>
          </p:cNvPr>
          <p:cNvSpPr/>
          <p:nvPr/>
        </p:nvSpPr>
        <p:spPr>
          <a:xfrm>
            <a:off x="7795393" y="5747696"/>
            <a:ext cx="133459" cy="124177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381F34AA-3656-494E-85AA-99ABEBA1EEC9}"/>
              </a:ext>
            </a:extLst>
          </p:cNvPr>
          <p:cNvSpPr/>
          <p:nvPr/>
        </p:nvSpPr>
        <p:spPr>
          <a:xfrm>
            <a:off x="11990413" y="4716185"/>
            <a:ext cx="133459" cy="124177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1D7C7752-BD5E-134D-A651-9454FB0EAF7A}"/>
              </a:ext>
            </a:extLst>
          </p:cNvPr>
          <p:cNvSpPr/>
          <p:nvPr/>
        </p:nvSpPr>
        <p:spPr>
          <a:xfrm>
            <a:off x="11998435" y="5070715"/>
            <a:ext cx="133459" cy="124177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14247AA4-BA7E-9245-8241-9FD81900AA66}"/>
              </a:ext>
            </a:extLst>
          </p:cNvPr>
          <p:cNvSpPr/>
          <p:nvPr/>
        </p:nvSpPr>
        <p:spPr>
          <a:xfrm>
            <a:off x="11996830" y="6079765"/>
            <a:ext cx="133459" cy="124177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A30B65-4D0C-074D-89D7-6D0939676324}"/>
              </a:ext>
            </a:extLst>
          </p:cNvPr>
          <p:cNvSpPr txBox="1"/>
          <p:nvPr/>
        </p:nvSpPr>
        <p:spPr>
          <a:xfrm>
            <a:off x="1103661" y="3877628"/>
            <a:ext cx="2088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246FA6-8E15-534E-826D-CF8B2F04E618}"/>
              </a:ext>
            </a:extLst>
          </p:cNvPr>
          <p:cNvSpPr txBox="1"/>
          <p:nvPr/>
        </p:nvSpPr>
        <p:spPr>
          <a:xfrm>
            <a:off x="5100734" y="3877628"/>
            <a:ext cx="2088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B04C15-186D-4143-8B70-8A4C7B6AFD2D}"/>
              </a:ext>
            </a:extLst>
          </p:cNvPr>
          <p:cNvSpPr txBox="1"/>
          <p:nvPr/>
        </p:nvSpPr>
        <p:spPr>
          <a:xfrm>
            <a:off x="9130075" y="3877628"/>
            <a:ext cx="2088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37BF2C-16FA-3744-90CD-3BA8F7C66709}"/>
              </a:ext>
            </a:extLst>
          </p:cNvPr>
          <p:cNvSpPr txBox="1"/>
          <p:nvPr/>
        </p:nvSpPr>
        <p:spPr>
          <a:xfrm rot="16200000">
            <a:off x="-957213" y="2270538"/>
            <a:ext cx="2088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Number of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840057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E01E62-F3D5-374F-9093-DD9AD8411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073" y="68245"/>
            <a:ext cx="10071100" cy="92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61A286-8687-5E41-B2BE-F4AE392E831A}"/>
              </a:ext>
            </a:extLst>
          </p:cNvPr>
          <p:cNvSpPr txBox="1"/>
          <p:nvPr/>
        </p:nvSpPr>
        <p:spPr>
          <a:xfrm>
            <a:off x="1738099" y="810713"/>
            <a:ext cx="8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rppos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3A6BC-3F1E-AB46-A839-E7F5D08ADC29}"/>
              </a:ext>
            </a:extLst>
          </p:cNvPr>
          <p:cNvSpPr txBox="1"/>
          <p:nvPr/>
        </p:nvSpPr>
        <p:spPr>
          <a:xfrm>
            <a:off x="5768232" y="810713"/>
            <a:ext cx="8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rpneg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2B674-39E1-1348-BD78-59078A01A3D7}"/>
              </a:ext>
            </a:extLst>
          </p:cNvPr>
          <p:cNvSpPr txBox="1"/>
          <p:nvPr/>
        </p:nvSpPr>
        <p:spPr>
          <a:xfrm>
            <a:off x="9644770" y="834160"/>
            <a:ext cx="98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ionpneg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6A63C0-0756-884C-BA5B-462AA1659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15" y="1226876"/>
            <a:ext cx="3957760" cy="28102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955696-A740-F44D-871B-2D78DA9FF8BE}"/>
              </a:ext>
            </a:extLst>
          </p:cNvPr>
          <p:cNvSpPr txBox="1"/>
          <p:nvPr/>
        </p:nvSpPr>
        <p:spPr>
          <a:xfrm rot="16200000">
            <a:off x="-940914" y="2478109"/>
            <a:ext cx="2088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Number of Missing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EE2897-1697-6547-9FAC-FF2A014D00B6}"/>
              </a:ext>
            </a:extLst>
          </p:cNvPr>
          <p:cNvSpPr txBox="1"/>
          <p:nvPr/>
        </p:nvSpPr>
        <p:spPr>
          <a:xfrm>
            <a:off x="1103661" y="3964253"/>
            <a:ext cx="2088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054F7-ECB0-4144-BE78-BA8FC5D3ED1C}"/>
              </a:ext>
            </a:extLst>
          </p:cNvPr>
          <p:cNvSpPr txBox="1"/>
          <p:nvPr/>
        </p:nvSpPr>
        <p:spPr>
          <a:xfrm>
            <a:off x="5100734" y="3964253"/>
            <a:ext cx="2088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6ED176-3192-634C-BC7C-F03D360DBBCD}"/>
              </a:ext>
            </a:extLst>
          </p:cNvPr>
          <p:cNvSpPr txBox="1"/>
          <p:nvPr/>
        </p:nvSpPr>
        <p:spPr>
          <a:xfrm>
            <a:off x="9130075" y="3964253"/>
            <a:ext cx="2088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Features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D179C8-3E11-6B41-8DDE-A3F0E6F7F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919" y="1226876"/>
            <a:ext cx="3926162" cy="2810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9DE961-CB90-AD47-82E5-D16A46619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0403" y="1226876"/>
            <a:ext cx="3919257" cy="2798640"/>
          </a:xfrm>
          <a:prstGeom prst="rect">
            <a:avLst/>
          </a:prstGeom>
        </p:spPr>
      </p:pic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D0B6061-4CEF-C740-998B-AA6BF07928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207222"/>
              </p:ext>
            </p:extLst>
          </p:nvPr>
        </p:nvGraphicFramePr>
        <p:xfrm>
          <a:off x="75644" y="4537157"/>
          <a:ext cx="3912989" cy="151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" name="Worksheet" r:id="rId8" imgW="5956300" imgH="2298700" progId="Excel.Sheet.12">
                  <p:embed/>
                </p:oleObj>
              </mc:Choice>
              <mc:Fallback>
                <p:oleObj name="Worksheet" r:id="rId8" imgW="59563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644" y="4537157"/>
                        <a:ext cx="3912989" cy="1510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3CE35261-9203-0E40-9687-B3FACA174D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55697"/>
              </p:ext>
            </p:extLst>
          </p:nvPr>
        </p:nvGraphicFramePr>
        <p:xfrm>
          <a:off x="4105137" y="4546536"/>
          <a:ext cx="3912989" cy="151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name="Worksheet" r:id="rId10" imgW="5956300" imgH="2298700" progId="Excel.Sheet.12">
                  <p:embed/>
                </p:oleObj>
              </mc:Choice>
              <mc:Fallback>
                <p:oleObj name="Worksheet" r:id="rId10" imgW="59563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05137" y="4546536"/>
                        <a:ext cx="3912989" cy="1510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452D05AC-53D0-374D-9EC9-420454E2D5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239219"/>
              </p:ext>
            </p:extLst>
          </p:nvPr>
        </p:nvGraphicFramePr>
        <p:xfrm>
          <a:off x="8134630" y="4546536"/>
          <a:ext cx="3912990" cy="151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" name="Worksheet" r:id="rId12" imgW="5956300" imgH="2298700" progId="Excel.Sheet.12">
                  <p:embed/>
                </p:oleObj>
              </mc:Choice>
              <mc:Fallback>
                <p:oleObj name="Worksheet" r:id="rId12" imgW="59563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134630" y="4546536"/>
                        <a:ext cx="3912990" cy="1510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03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A911A4-F73B-0842-8522-3EC5343F4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33" y="260155"/>
            <a:ext cx="25146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42FD7A-507E-4043-884E-FA90A27A4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956" y="274104"/>
            <a:ext cx="4572000" cy="54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911ED1-976F-084A-8CB0-68E051A4E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90" y="1229242"/>
            <a:ext cx="2955412" cy="1694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C747B-1697-D643-8EEB-972937B8A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694" y="1229242"/>
            <a:ext cx="3042432" cy="1706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EA5357-14C5-9F44-94EE-3E7A9A471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018" y="1217616"/>
            <a:ext cx="3009938" cy="1706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97ADE3-77C1-D240-9D40-2EC10CDC9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390" y="3235253"/>
            <a:ext cx="2955412" cy="16303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D83FFC-4708-884D-8A3D-24DFA4206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4694" y="3203094"/>
            <a:ext cx="3042432" cy="1709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44B7F-E145-9E4B-916D-929DD6EBAF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643" y="5195447"/>
            <a:ext cx="2985159" cy="16625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B127DF-11AC-AE4C-931E-58A902154A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3533" y="5184422"/>
            <a:ext cx="2985159" cy="16735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74DC25-9B38-CA47-8108-B871BBBCD1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2224" y="5195447"/>
            <a:ext cx="2946427" cy="16671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F73291-144B-9A41-BACD-01ECB1FCA770}"/>
              </a:ext>
            </a:extLst>
          </p:cNvPr>
          <p:cNvSpPr txBox="1"/>
          <p:nvPr/>
        </p:nvSpPr>
        <p:spPr>
          <a:xfrm>
            <a:off x="4585430" y="873795"/>
            <a:ext cx="112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789F5C-38C6-EA48-B32F-096788F8F9F0}"/>
              </a:ext>
            </a:extLst>
          </p:cNvPr>
          <p:cNvSpPr txBox="1"/>
          <p:nvPr/>
        </p:nvSpPr>
        <p:spPr>
          <a:xfrm>
            <a:off x="1204696" y="888927"/>
            <a:ext cx="112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pla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9CCC4-31B8-8849-8117-15BA5966CE4B}"/>
              </a:ext>
            </a:extLst>
          </p:cNvPr>
          <p:cNvSpPr txBox="1"/>
          <p:nvPr/>
        </p:nvSpPr>
        <p:spPr>
          <a:xfrm>
            <a:off x="7662158" y="873795"/>
            <a:ext cx="112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604F9F-14B3-0A40-BE30-42DA0343B106}"/>
              </a:ext>
            </a:extLst>
          </p:cNvPr>
          <p:cNvSpPr txBox="1"/>
          <p:nvPr/>
        </p:nvSpPr>
        <p:spPr>
          <a:xfrm>
            <a:off x="4567706" y="4853919"/>
            <a:ext cx="112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badi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0A4D25-7301-8B4E-80A7-6D70279F8748}"/>
              </a:ext>
            </a:extLst>
          </p:cNvPr>
          <p:cNvSpPr txBox="1"/>
          <p:nvPr/>
        </p:nvSpPr>
        <p:spPr>
          <a:xfrm>
            <a:off x="1186972" y="4869051"/>
            <a:ext cx="112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AC8D88-9E72-0F4D-92BD-766C38F2DBCD}"/>
              </a:ext>
            </a:extLst>
          </p:cNvPr>
          <p:cNvSpPr txBox="1"/>
          <p:nvPr/>
        </p:nvSpPr>
        <p:spPr>
          <a:xfrm>
            <a:off x="7644434" y="4853919"/>
            <a:ext cx="112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wadi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8E8FB6-90E9-DF46-98FA-802C9C85E0CF}"/>
              </a:ext>
            </a:extLst>
          </p:cNvPr>
          <p:cNvSpPr txBox="1"/>
          <p:nvPr/>
        </p:nvSpPr>
        <p:spPr>
          <a:xfrm>
            <a:off x="4578340" y="2876262"/>
            <a:ext cx="112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DB9644-7C2D-1A43-B65B-D4E4952A0EC6}"/>
              </a:ext>
            </a:extLst>
          </p:cNvPr>
          <p:cNvSpPr txBox="1"/>
          <p:nvPr/>
        </p:nvSpPr>
        <p:spPr>
          <a:xfrm>
            <a:off x="1197606" y="2891394"/>
            <a:ext cx="112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hrt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1179AE-49B7-4C44-B888-2B651C18ECED}"/>
              </a:ext>
            </a:extLst>
          </p:cNvPr>
          <p:cNvSpPr txBox="1"/>
          <p:nvPr/>
        </p:nvSpPr>
        <p:spPr>
          <a:xfrm>
            <a:off x="7655068" y="2876262"/>
            <a:ext cx="112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lun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1141E7-E442-0C45-8D8F-E2BA5ECF848E}"/>
              </a:ext>
            </a:extLst>
          </p:cNvPr>
          <p:cNvSpPr txBox="1"/>
          <p:nvPr/>
        </p:nvSpPr>
        <p:spPr>
          <a:xfrm>
            <a:off x="6678524" y="3707589"/>
            <a:ext cx="304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Missing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133CDA-1926-BB4B-A132-67768CEC9432}"/>
              </a:ext>
            </a:extLst>
          </p:cNvPr>
          <p:cNvSpPr txBox="1"/>
          <p:nvPr/>
        </p:nvSpPr>
        <p:spPr>
          <a:xfrm>
            <a:off x="0" y="-16541"/>
            <a:ext cx="1328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ionpneg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9463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BC220-61BF-CA48-9229-BAE6CEE29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Transformation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A6285-100F-F347-81D9-F3AEC5C65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15" y="1327754"/>
            <a:ext cx="6906505" cy="516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16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600707-D83A-FA48-A0F0-2FA1ACB8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-5908"/>
            <a:ext cx="8318500" cy="101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60E7E-74AD-F949-A2B8-6C5B0FE80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0092"/>
            <a:ext cx="5538070" cy="4640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5C24B4-A86C-3347-97D9-04D85845B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879" y="1010092"/>
            <a:ext cx="6382121" cy="4561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FA49E9-1919-BD4F-A9AE-1EE6379EC9C2}"/>
              </a:ext>
            </a:extLst>
          </p:cNvPr>
          <p:cNvSpPr txBox="1"/>
          <p:nvPr/>
        </p:nvSpPr>
        <p:spPr>
          <a:xfrm>
            <a:off x="0" y="-16541"/>
            <a:ext cx="1328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ionpneg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76431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DA605C-F7DF-C844-9E0B-0D8B4A399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494" y="0"/>
            <a:ext cx="8115300" cy="58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72B53D-63F0-7D40-9006-A9FF71CD7AC8}"/>
              </a:ext>
            </a:extLst>
          </p:cNvPr>
          <p:cNvSpPr txBox="1"/>
          <p:nvPr/>
        </p:nvSpPr>
        <p:spPr>
          <a:xfrm>
            <a:off x="0" y="-16541"/>
            <a:ext cx="1328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ionpneg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238495-8B4D-6746-B743-C0D0EF426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986" y="913580"/>
            <a:ext cx="5913207" cy="4264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54966-4352-FA48-B62C-ED7659D4F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4200"/>
            <a:ext cx="6261986" cy="492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22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484</Words>
  <Application>Microsoft Macintosh PowerPoint</Application>
  <PresentationFormat>Widescreen</PresentationFormat>
  <Paragraphs>93</Paragraphs>
  <Slides>16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Worksheet</vt:lpstr>
      <vt:lpstr>Processing, Sample StdTODO, &amp; Batch CorrectionTODO pass1a data original</vt:lpstr>
      <vt:lpstr>PASS1A Metabolomics Datasets (n = 205) </vt:lpstr>
      <vt:lpstr>Processing Decisions/Statistics</vt:lpstr>
      <vt:lpstr>PowerPoint Presentation</vt:lpstr>
      <vt:lpstr>PowerPoint Presentation</vt:lpstr>
      <vt:lpstr>PowerPoint Presentation</vt:lpstr>
      <vt:lpstr>Transformation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Medians umich rppos, rpneg, ionpneg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Steep, Alexander</dc:creator>
  <cp:lastModifiedBy>Steep, Alexander</cp:lastModifiedBy>
  <cp:revision>23</cp:revision>
  <dcterms:created xsi:type="dcterms:W3CDTF">2021-12-14T15:06:35Z</dcterms:created>
  <dcterms:modified xsi:type="dcterms:W3CDTF">2021-12-16T14:05:58Z</dcterms:modified>
</cp:coreProperties>
</file>